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1" r:id="rId3"/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/>
          <p:nvPr/>
        </p:nvSpPr>
        <p:spPr>
          <a:xfrm>
            <a:off x="0" y="685801"/>
            <a:ext cx="12188952" cy="521767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6"/>
          <p:cNvPicPr preferRelativeResize="0"/>
          <p:nvPr/>
        </p:nvPicPr>
        <p:blipFill rotWithShape="1">
          <a:blip r:embed="rId3">
            <a:alphaModFix/>
          </a:blip>
          <a:srcRect b="52759" l="8235" r="8213" t="20008"/>
          <a:stretch/>
        </p:blipFill>
        <p:spPr>
          <a:xfrm flipH="1" rot="10800000">
            <a:off x="2" y="0"/>
            <a:ext cx="12191999" cy="2235323"/>
          </a:xfrm>
          <a:custGeom>
            <a:rect b="b" l="l" r="r" t="t"/>
            <a:pathLst>
              <a:path extrusionOk="0" h="2235323" w="12191999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02" name="Google Shape;102;p16"/>
          <p:cNvSpPr txBox="1"/>
          <p:nvPr>
            <p:ph type="ctrTitle"/>
          </p:nvPr>
        </p:nvSpPr>
        <p:spPr>
          <a:xfrm>
            <a:off x="753925" y="1601735"/>
            <a:ext cx="10684151" cy="19919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Calibri"/>
              <a:buNone/>
            </a:pPr>
            <a:r>
              <a:rPr lang="en-US" sz="4100">
                <a:solidFill>
                  <a:srgbClr val="FFFFFF"/>
                </a:solidFill>
              </a:rPr>
              <a:t>“Schools are not buildings, curriculum timetables and meetings. Schools are relationships and interactions among people.”</a:t>
            </a:r>
            <a:endParaRPr/>
          </a:p>
        </p:txBody>
      </p:sp>
      <p:pic>
        <p:nvPicPr>
          <p:cNvPr id="103" name="Google Shape;103;p16"/>
          <p:cNvPicPr preferRelativeResize="0"/>
          <p:nvPr/>
        </p:nvPicPr>
        <p:blipFill rotWithShape="1">
          <a:blip r:embed="rId3">
            <a:alphaModFix/>
          </a:blip>
          <a:srcRect b="80325" l="8235" r="8213" t="-1"/>
          <a:stretch/>
        </p:blipFill>
        <p:spPr>
          <a:xfrm flipH="1" rot="10800000">
            <a:off x="0" y="4586080"/>
            <a:ext cx="12191999" cy="1614974"/>
          </a:xfrm>
          <a:custGeom>
            <a:rect b="b" l="l" r="r" t="t"/>
            <a:pathLst>
              <a:path extrusionOk="0" h="1614974" w="12191999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04" name="Google Shape;104;p16"/>
          <p:cNvSpPr txBox="1"/>
          <p:nvPr>
            <p:ph idx="1" type="subTitle"/>
          </p:nvPr>
        </p:nvSpPr>
        <p:spPr>
          <a:xfrm>
            <a:off x="1171575" y="3806169"/>
            <a:ext cx="9469211" cy="865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rPr lang="en-US" sz="3200">
                <a:solidFill>
                  <a:srgbClr val="FFFFFF"/>
                </a:solidFill>
              </a:rPr>
              <a:t>Johnson &amp; Johnson, 1994</a:t>
            </a:r>
            <a:endParaRPr/>
          </a:p>
        </p:txBody>
      </p:sp>
      <p:sp>
        <p:nvSpPr>
          <p:cNvPr id="105" name="Google Shape;105;p16"/>
          <p:cNvSpPr/>
          <p:nvPr/>
        </p:nvSpPr>
        <p:spPr>
          <a:xfrm>
            <a:off x="0" y="6135603"/>
            <a:ext cx="12188952" cy="7223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7"/>
          <p:cNvPicPr preferRelativeResize="0"/>
          <p:nvPr/>
        </p:nvPicPr>
        <p:blipFill rotWithShape="1">
          <a:blip r:embed="rId3">
            <a:alphaModFix/>
          </a:blip>
          <a:srcRect b="372" l="0" r="0" t="153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7"/>
          <p:cNvSpPr/>
          <p:nvPr/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lt1">
              <a:alpha val="9294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7"/>
          <p:cNvSpPr txBox="1"/>
          <p:nvPr>
            <p:ph type="title"/>
          </p:nvPr>
        </p:nvSpPr>
        <p:spPr>
          <a:xfrm>
            <a:off x="523875" y="5317240"/>
            <a:ext cx="11210925" cy="7448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262626"/>
                </a:solidFill>
              </a:rPr>
              <a:t>What are Community Building Circles?</a:t>
            </a:r>
            <a:endParaRPr/>
          </a:p>
        </p:txBody>
      </p:sp>
      <p:cxnSp>
        <p:nvCxnSpPr>
          <p:cNvPr id="113" name="Google Shape;113;p17"/>
          <p:cNvCxnSpPr/>
          <p:nvPr/>
        </p:nvCxnSpPr>
        <p:spPr>
          <a:xfrm>
            <a:off x="0" y="5241983"/>
            <a:ext cx="12192000" cy="0"/>
          </a:xfrm>
          <a:prstGeom prst="straightConnector1">
            <a:avLst/>
          </a:prstGeom>
          <a:noFill/>
          <a:ln cap="flat" cmpd="sng" w="41275">
            <a:solidFill>
              <a:schemeClr val="lt1">
                <a:alpha val="8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" name="Google Shape;114;p17"/>
          <p:cNvCxnSpPr/>
          <p:nvPr/>
        </p:nvCxnSpPr>
        <p:spPr>
          <a:xfrm>
            <a:off x="0" y="6134852"/>
            <a:ext cx="12192000" cy="0"/>
          </a:xfrm>
          <a:prstGeom prst="straightConnector1">
            <a:avLst/>
          </a:prstGeom>
          <a:noFill/>
          <a:ln cap="flat" cmpd="sng" w="41275">
            <a:solidFill>
              <a:schemeClr val="lt1">
                <a:alpha val="8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>
            <a:off x="1281708" y="0"/>
            <a:ext cx="10910292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11151A"/>
              </a:gs>
              <a:gs pos="100000">
                <a:srgbClr val="11151A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8"/>
          <p:cNvSpPr/>
          <p:nvPr/>
        </p:nvSpPr>
        <p:spPr>
          <a:xfrm>
            <a:off x="0" y="0"/>
            <a:ext cx="4419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18"/>
          <p:cNvPicPr preferRelativeResize="0"/>
          <p:nvPr/>
        </p:nvPicPr>
        <p:blipFill rotWithShape="1">
          <a:blip r:embed="rId3">
            <a:alphaModFix/>
          </a:blip>
          <a:srcRect b="14446" l="-1" r="60644" t="7983"/>
          <a:stretch/>
        </p:blipFill>
        <p:spPr>
          <a:xfrm>
            <a:off x="2777490" y="2"/>
            <a:ext cx="6185757" cy="6857999"/>
          </a:xfrm>
          <a:custGeom>
            <a:rect b="b" l="l" r="r" t="t"/>
            <a:pathLst>
              <a:path extrusionOk="0" h="6857999" w="9414510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22" name="Google Shape;122;p18"/>
          <p:cNvSpPr txBox="1"/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100"/>
              <a:buFont typeface="Calibri"/>
              <a:buNone/>
            </a:pPr>
            <a:r>
              <a:rPr lang="en-US" sz="4100">
                <a:solidFill>
                  <a:srgbClr val="3F3F3F"/>
                </a:solidFill>
              </a:rPr>
              <a:t>We feel connected to other people when we sense that they see us, know us, and care about us. </a:t>
            </a:r>
            <a:endParaRPr/>
          </a:p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6305550" y="1032987"/>
            <a:ext cx="5246370" cy="47920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-US" sz="2400">
                <a:solidFill>
                  <a:srgbClr val="FFFFFF"/>
                </a:solidFill>
              </a:rPr>
              <a:t>Community Building Circles occur during </a:t>
            </a:r>
            <a:r>
              <a:rPr b="1" i="1" lang="en-US" sz="2400">
                <a:solidFill>
                  <a:srgbClr val="FFFFFF"/>
                </a:solidFill>
              </a:rPr>
              <a:t>Bulldog Block </a:t>
            </a:r>
            <a:r>
              <a:rPr lang="en-US" sz="2400">
                <a:solidFill>
                  <a:srgbClr val="FFFFFF"/>
                </a:solidFill>
              </a:rPr>
              <a:t>to build &amp; enhance relationships via knowledge and understanding of ourselves and others.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-US" sz="2400">
                <a:solidFill>
                  <a:srgbClr val="FFFFFF"/>
                </a:solidFill>
              </a:rPr>
              <a:t>Community Building Circles are one component of Restorative Practices.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-US" sz="2400">
                <a:solidFill>
                  <a:srgbClr val="FFFFFF"/>
                </a:solidFill>
              </a:rPr>
              <a:t>The key elements of circles are: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-US">
                <a:solidFill>
                  <a:srgbClr val="FFFFFF"/>
                </a:solidFill>
              </a:rPr>
              <a:t>Having positive relationships with classmates.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-US">
                <a:solidFill>
                  <a:srgbClr val="FFFFFF"/>
                </a:solidFill>
              </a:rPr>
              <a:t>Understanding and valuing oneself.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-US">
                <a:solidFill>
                  <a:srgbClr val="FFFFFF"/>
                </a:solidFill>
              </a:rPr>
              <a:t>Understanding and valuing others.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41414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1953768" y="0"/>
            <a:ext cx="8284464" cy="6858000"/>
          </a:xfrm>
          <a:custGeom>
            <a:rect b="b" l="l" r="r" t="t"/>
            <a:pathLst>
              <a:path extrusionOk="0" h="6858000" w="8284464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9"/>
          <p:cNvSpPr/>
          <p:nvPr/>
        </p:nvSpPr>
        <p:spPr>
          <a:xfrm>
            <a:off x="2118360" y="0"/>
            <a:ext cx="7955280" cy="6858000"/>
          </a:xfrm>
          <a:custGeom>
            <a:rect b="b" l="l" r="r" t="t"/>
            <a:pathLst>
              <a:path extrusionOk="0" h="6858000" w="795528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9"/>
          <p:cNvSpPr txBox="1"/>
          <p:nvPr>
            <p:ph idx="4294967295" type="title"/>
          </p:nvPr>
        </p:nvSpPr>
        <p:spPr>
          <a:xfrm>
            <a:off x="2555631" y="1441938"/>
            <a:ext cx="7080738" cy="39741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400"/>
              <a:buFont typeface="Calibri"/>
              <a:buNone/>
            </a:pPr>
            <a:r>
              <a:rPr lang="en-US" sz="5400">
                <a:solidFill>
                  <a:srgbClr val="0C0C0C"/>
                </a:solidFill>
              </a:rPr>
              <a:t>Ask your student what they are discussing in their Community Building Circles.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